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media/image2.jpeg" ContentType="image/jpeg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3.jpeg" ContentType="image/jpeg"/>
  <Override PartName="/ppt/notesSlides/notesSlide7.xml" ContentType="application/vnd.openxmlformats-officedocument.presentationml.notesSlide+xml"/>
  <Override PartName="/ppt/media/image4.jpeg" ContentType="image/jpeg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Всем привет. Сегодня у нас будет очень интересно занятие по языку программирования Swift. Он достаточно простой, но в тоже время мощный. Что я имею ввиду под словом «Простой?» В его необычайной лаконичности, то есть если проще то вы просто пишете меньше кода, но имеете тот же смысл. </a:t>
            </a:r>
          </a:p>
          <a:p>
            <a:pPr/>
          </a:p>
          <a:p>
            <a:pPr/>
            <a:r>
              <a:t>Это как я скажу: </a:t>
            </a:r>
          </a:p>
          <a:p>
            <a:pPr marL="482600" indent="-482600">
              <a:buClr>
                <a:srgbClr val="000000"/>
              </a:buClr>
              <a:buSzPct val="100000"/>
              <a:buAutoNum type="arabicPeriod" startAt="1"/>
            </a:pPr>
            <a:r>
              <a:t>Я сегодня гулял в измайловском парке, там было много снега</a:t>
            </a:r>
          </a:p>
          <a:p>
            <a:pPr marL="482600" indent="-482600">
              <a:buClr>
                <a:srgbClr val="000000"/>
              </a:buClr>
              <a:buSzPct val="100000"/>
              <a:buAutoNum type="arabicPeriod" startAt="1"/>
            </a:pPr>
            <a:r>
              <a:t>Сегодня был в заснеженном измайловском парке</a:t>
            </a:r>
          </a:p>
          <a:p>
            <a:pPr/>
          </a:p>
          <a:p>
            <a:pPr/>
            <a:r>
              <a:t>Первое выражение длиннее чем второе, но второе имеет тот же смысл. Кто сможет привести похожий пример?</a:t>
            </a:r>
          </a:p>
          <a:p>
            <a:pPr/>
          </a:p>
          <a:p>
            <a:pPr/>
          </a:p>
          <a:p>
            <a:p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8" name="Shape 1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Лирическое отступление закончено.</a:t>
            </a:r>
          </a:p>
          <a:p>
            <a:pPr/>
            <a:r>
              <a:t>Сегодня у нас будет практика: вы сделаете приложение который спарсит курсы валют с сайта и отобразит в таблице результат.</a:t>
            </a:r>
          </a:p>
          <a:p>
            <a:pPr/>
          </a:p>
          <a:p>
            <a:pPr/>
            <a:r>
              <a:t>Выглядит сложно? 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2" name="Shape 20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Тут мы видим что телефон запускает URLSession, а тот уже подгружает данные с сайта, и делит их на три значения - это data - основные данные которым нам и нужны;</a:t>
            </a:r>
          </a:p>
          <a:p>
            <a:pPr/>
          </a:p>
          <a:p>
            <a:pPr/>
            <a:r>
              <a:t>response - это если информация об информации. Допустим выложили вы фотку в Инстаграмме или вк, и автоматический на фото будет местоположение фото(если вы конечно сделали на телефон и отключали такую функцию) - это и есть метаданные, но они нам не понадобятся - поэтому мы их не будем использовать);</a:t>
            </a:r>
          </a:p>
          <a:p>
            <a:pPr/>
          </a:p>
          <a:p>
            <a:pPr/>
            <a:r>
              <a:t>error - в случае ошибки данные из error идут в консоль </a:t>
            </a:r>
          </a:p>
          <a:p>
            <a:p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Shape 15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Недавно прошел сертификацию Apple, и теперь вроде как могу даже официально преподавать их язык на международном уровне (это не точно)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Shape 1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Как вы думаете почему Swift классный язык программирования для начинающих?</a:t>
            </a:r>
          </a:p>
          <a:p>
            <a:p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1" name="Shape 17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Мобайл поглощает мир, и этот пример могу привести на себе, а точнее на своей страничке в вк.</a:t>
            </a:r>
          </a:p>
          <a:p>
            <a:pPr/>
          </a:p>
          <a:p>
            <a:pPr/>
            <a:r>
              <a:t>Перед вами статистика она нужна вроде как для рекламы, но сейчас мы используем ее в познавательных целях. И статистика показана за все время. Т.е с 2015 года. </a:t>
            </a:r>
          </a:p>
          <a:p>
            <a:pPr/>
          </a:p>
          <a:p>
            <a:pPr/>
            <a:r>
              <a:t>Для тех кто не в танке - поясняю: Охват - это когда, я выложил фотографию, а вы ее увидели в своей ленте новостей, и лайкнули, этот пост алгоритмы показали вашим друзьям с подписью «Вашему другу ИМЯ понравилась запись». у всех такое было.</a:t>
            </a:r>
          </a:p>
          <a:p>
            <a:pPr/>
          </a:p>
          <a:p>
            <a:pPr/>
            <a:r>
              <a:t>Посещаемость думаю логично - это переход на страницу.</a:t>
            </a:r>
          </a:p>
          <a:p>
            <a:pPr/>
          </a:p>
          <a:p>
            <a:pPr/>
            <a:r>
              <a:t>90% ОХВАТА И 80% ПОСЕЩАЕМОСТИ</a:t>
            </a:r>
          </a:p>
          <a:p>
            <a:p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5" name="Shape 17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Я надеюсь вы задумались о том почему подзаголовок намекает, что все начинается со Свифта?)</a:t>
            </a:r>
          </a:p>
          <a:p>
            <a:pPr/>
            <a:r>
              <a:t> </a:t>
            </a:r>
          </a:p>
          <a:p>
            <a:pPr/>
          </a:p>
          <a:p>
            <a:p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Apple пошли классным путем и начали лоббировать, а если проще - добавлять в программу обучения колледжей и вузов свой язык. Вы только представьте вместо паскаля на уроке информатики который зачастую ведет крайне не компетентная учительница, вы могли бы пробовать писать на Python, Swift, C++, Java в параллельной вселенной, а точнее на другом материке - это норма. </a:t>
            </a:r>
          </a:p>
          <a:p>
            <a:pPr/>
          </a:p>
          <a:p>
            <a:pPr/>
            <a:r>
              <a:t>Таким образом прекрасный пример получился у стэнфордского университета: они выпустили самые первые курсы по свифту. Ну не было тогда курсов других в ввиду того что язык был новый.</a:t>
            </a:r>
          </a:p>
          <a:p>
            <a:pPr/>
          </a:p>
          <a:p>
            <a:pPr/>
            <a:r>
              <a:t>Playgrounds приложение - которое делает изучение Swift интерактивным и увлекательным. Он не требует навыков программирования, поэтому идеально подходит для начинающих. Мой первый преподаватель по свифту как раз с помощью этого и познакомился, а потом начал учить и других.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4" name="Shape 18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Суть проста вы видите то, что вы пишете: создаете код в левой части экрана и сразу же увидите результаты справа - одним касанием. Таким образом намного проще понять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9" name="Shape 18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Надеюсь все понимаю что такое IDE </a:t>
            </a:r>
          </a:p>
          <a:p>
            <a:pPr/>
            <a:r>
              <a:t>Если нет, то - это среда разработки, то есть в ней есть все чтобы создать одно приложение, и сделать хит. </a:t>
            </a:r>
          </a:p>
          <a:p>
            <a:p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3" name="Shape 1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Вот как оно выглядит. Справа Xcode, а слева симулятор для тестирования. Айфон в макбуке вот такие фокусы.</a:t>
            </a:r>
          </a:p>
          <a:p>
            <a:pPr/>
          </a:p>
          <a:p>
            <a:pPr/>
            <a:r>
              <a:t>Какие ощущения?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08990">
              <a:lnSpc>
                <a:spcPct val="100000"/>
              </a:lnSpc>
              <a:spcBef>
                <a:spcPts val="0"/>
              </a:spcBef>
              <a:buSzTx/>
              <a:buNone/>
              <a:defRPr spc="-29" sz="294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Информация о факте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7" name="Body Level One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15009552_2264x1509.jpg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740519873_3318x2212.jpg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Автор и дата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08990">
              <a:lnSpc>
                <a:spcPct val="100000"/>
              </a:lnSpc>
              <a:spcBef>
                <a:spcPts val="0"/>
              </a:spcBef>
              <a:buSzTx/>
              <a:buNone/>
              <a:defRPr spc="-29" sz="294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Заголовок слайда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3" name="Image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Подзаголовок слайда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Заголовок слайда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1" name="Image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Подзаголовок слайда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1993880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87530" y="12684760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roup 2.jpg" descr="Group 2.jpg"/>
          <p:cNvPicPr>
            <a:picLocks noChangeAspect="1"/>
          </p:cNvPicPr>
          <p:nvPr/>
        </p:nvPicPr>
        <p:blipFill>
          <a:blip r:embed="rId3">
            <a:extLst/>
          </a:blip>
          <a:srcRect l="1287" t="643" r="0" b="643"/>
          <a:stretch>
            <a:fillRect/>
          </a:stretch>
        </p:blipFill>
        <p:spPr>
          <a:xfrm>
            <a:off x="-510291" y="271"/>
            <a:ext cx="24943788" cy="138576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Курсы валют"/>
          <p:cNvSpPr txBox="1"/>
          <p:nvPr>
            <p:ph type="title"/>
          </p:nvPr>
        </p:nvSpPr>
        <p:spPr>
          <a:xfrm>
            <a:off x="1186573" y="4379352"/>
            <a:ext cx="9757338" cy="2540001"/>
          </a:xfrm>
          <a:prstGeom prst="rect">
            <a:avLst/>
          </a:prstGeom>
        </p:spPr>
        <p:txBody>
          <a:bodyPr anchor="ctr"/>
          <a:lstStyle/>
          <a:p>
            <a:pPr/>
            <a:r>
              <a:t>Курсы валют</a:t>
            </a:r>
          </a:p>
        </p:txBody>
      </p:sp>
      <p:pic>
        <p:nvPicPr>
          <p:cNvPr id="196" name="Снимок экрана 2021-01-30 в 22.04.30.png" descr="Снимок экрана 2021-01-30 в 22.04.30.pn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3766096" y="-230585"/>
            <a:ext cx="7765625" cy="1440559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roup 20.jpg" descr="Group 20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3367" t="0" r="3367" b="0"/>
          <a:stretch>
            <a:fillRect/>
          </a:stretch>
        </p:blipFill>
        <p:spPr>
          <a:xfrm>
            <a:off x="164248" y="1606868"/>
            <a:ext cx="23639236" cy="1028929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 7.jpg" descr="image 7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3785989" y="253841"/>
            <a:ext cx="16812003" cy="1320835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Почему Swift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defTabSz="2365248">
              <a:defRPr sz="21728"/>
            </a:lvl1pPr>
          </a:lstStyle>
          <a:p>
            <a:pPr/>
            <a:r>
              <a:t>Почему Swift?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Снимок экрана 2021-01-30 в 14.29.22.png" descr="Снимок экрана 2021-01-30 в 14.29.2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8385" y="5189595"/>
            <a:ext cx="10058401" cy="4406901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Охват"/>
          <p:cNvSpPr txBox="1"/>
          <p:nvPr/>
        </p:nvSpPr>
        <p:spPr>
          <a:xfrm>
            <a:off x="5220317" y="3379799"/>
            <a:ext cx="1903766" cy="1060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000000"/>
                </a:solidFill>
              </a:defRPr>
            </a:lvl1pPr>
          </a:lstStyle>
          <a:p>
            <a:pPr/>
            <a:r>
              <a:t>Охват </a:t>
            </a:r>
          </a:p>
        </p:txBody>
      </p:sp>
      <p:pic>
        <p:nvPicPr>
          <p:cNvPr id="165" name="Снимок экрана 2021-01-30 в 14.29.56.png" descr="Снимок экрана 2021-01-30 в 14.29.5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453758" y="5189595"/>
            <a:ext cx="11317720" cy="440690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Посещаемость"/>
          <p:cNvSpPr txBox="1"/>
          <p:nvPr/>
        </p:nvSpPr>
        <p:spPr>
          <a:xfrm>
            <a:off x="16223433" y="3379799"/>
            <a:ext cx="4215873" cy="1060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000000"/>
                </a:solidFill>
              </a:defRPr>
            </a:lvl1pPr>
          </a:lstStyle>
          <a:p>
            <a:pPr/>
            <a:r>
              <a:t>Посещаемость </a:t>
            </a:r>
          </a:p>
        </p:txBody>
      </p:sp>
      <p:sp>
        <p:nvSpPr>
          <p:cNvPr id="167" name="Line"/>
          <p:cNvSpPr/>
          <p:nvPr/>
        </p:nvSpPr>
        <p:spPr>
          <a:xfrm flipV="1">
            <a:off x="12176038" y="2557236"/>
            <a:ext cx="1" cy="1113074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8" name="Line"/>
          <p:cNvSpPr/>
          <p:nvPr/>
        </p:nvSpPr>
        <p:spPr>
          <a:xfrm flipV="1">
            <a:off x="77" y="2469906"/>
            <a:ext cx="24383848" cy="14784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9" name="Мобайл поглощает мир"/>
          <p:cNvSpPr txBox="1"/>
          <p:nvPr>
            <p:ph type="title"/>
          </p:nvPr>
        </p:nvSpPr>
        <p:spPr>
          <a:xfrm>
            <a:off x="40785" y="-16350"/>
            <a:ext cx="24302429" cy="2256006"/>
          </a:xfrm>
          <a:prstGeom prst="rect">
            <a:avLst/>
          </a:prstGeom>
        </p:spPr>
        <p:txBody>
          <a:bodyPr/>
          <a:lstStyle>
            <a:lvl1pPr defTabSz="2145791">
              <a:defRPr sz="11264"/>
            </a:lvl1pPr>
          </a:lstStyle>
          <a:p>
            <a:pPr/>
            <a:r>
              <a:t>Мобайл поглощает мир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roup 2.jpg" descr="Group 2.jpg"/>
          <p:cNvPicPr>
            <a:picLocks noChangeAspect="1"/>
          </p:cNvPicPr>
          <p:nvPr/>
        </p:nvPicPr>
        <p:blipFill>
          <a:blip r:embed="rId3">
            <a:extLst/>
          </a:blip>
          <a:srcRect l="1287" t="643" r="0" b="643"/>
          <a:stretch>
            <a:fillRect/>
          </a:stretch>
        </p:blipFill>
        <p:spPr>
          <a:xfrm>
            <a:off x="-510291" y="271"/>
            <a:ext cx="24943788" cy="138576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wift Playgrounds"/>
          <p:cNvSpPr txBox="1"/>
          <p:nvPr>
            <p:ph type="title"/>
          </p:nvPr>
        </p:nvSpPr>
        <p:spPr>
          <a:xfrm>
            <a:off x="7807428" y="291102"/>
            <a:ext cx="9757338" cy="1389855"/>
          </a:xfrm>
          <a:prstGeom prst="rect">
            <a:avLst/>
          </a:prstGeom>
        </p:spPr>
        <p:txBody>
          <a:bodyPr/>
          <a:lstStyle>
            <a:lvl1pPr defTabSz="1926336">
              <a:defRPr spc="-66" sz="6636"/>
            </a:lvl1pPr>
          </a:lstStyle>
          <a:p>
            <a:pPr/>
            <a:r>
              <a:t>Swift Playgrounds</a:t>
            </a:r>
          </a:p>
        </p:txBody>
      </p:sp>
      <p:pic>
        <p:nvPicPr>
          <p:cNvPr id="178" name="Снимок экрана 2021-01-30 в 15.07 1.jpg" descr="Снимок экрана 2021-01-30 в 15.07 1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4848014" y="2111620"/>
            <a:ext cx="15676328" cy="1089859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IMG_7048.JPG" descr="IMG_7048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93068" y="-62046"/>
            <a:ext cx="24570136" cy="163800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ID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IDE</a:t>
            </a:r>
          </a:p>
        </p:txBody>
      </p:sp>
      <p:sp>
        <p:nvSpPr>
          <p:cNvPr id="187" name="Xcode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defTabSz="2365248">
              <a:defRPr sz="21728"/>
            </a:lvl1pPr>
          </a:lstStyle>
          <a:p>
            <a:pPr/>
            <a:r>
              <a:t>Xcode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1">
            <a:lumOff val="-24499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Снимок экрана 2021-01-30 в 21.49.32.png" descr="Снимок экрана 2021-01-30 в 21.49.32.pn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269256" y="31374"/>
            <a:ext cx="21845075" cy="1365317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FFFFFF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